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86" r:id="rId5"/>
    <p:sldId id="285" r:id="rId6"/>
    <p:sldId id="291" r:id="rId7"/>
    <p:sldId id="287" r:id="rId8"/>
    <p:sldId id="288" r:id="rId9"/>
    <p:sldId id="289" r:id="rId10"/>
    <p:sldId id="290" r:id="rId11"/>
  </p:sldIdLst>
  <p:sldSz cx="9144000" cy="6858000" type="screen4x3"/>
  <p:notesSz cx="6797675" cy="9928225"/>
  <p:defaultTextStyle>
    <a:defPPr>
      <a:defRPr lang="de-CH"/>
    </a:defPPr>
    <a:lvl1pPr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2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userDrawn="1">
          <p15:clr>
            <a:srgbClr val="A4A3A4"/>
          </p15:clr>
        </p15:guide>
        <p15:guide id="4" pos="229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lmoni Caroline BABS" initials="SCB" lastIdx="3" clrIdx="0">
    <p:extLst>
      <p:ext uri="{19B8F6BF-5375-455C-9EA6-DF929625EA0E}">
        <p15:presenceInfo xmlns:p15="http://schemas.microsoft.com/office/powerpoint/2012/main" userId="Sulmoni Caroline BAB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366FF"/>
    <a:srgbClr val="CDFFE4"/>
    <a:srgbClr val="FFCDF2"/>
    <a:srgbClr val="CDD9FF"/>
    <a:srgbClr val="7D9CFF"/>
    <a:srgbClr val="FF91E2"/>
    <a:srgbClr val="91FFC3"/>
    <a:srgbClr val="FFA3E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758" autoAdjust="0"/>
  </p:normalViewPr>
  <p:slideViewPr>
    <p:cSldViewPr>
      <p:cViewPr varScale="1">
        <p:scale>
          <a:sx n="94" d="100"/>
          <a:sy n="94" d="100"/>
        </p:scale>
        <p:origin x="696" y="84"/>
      </p:cViewPr>
      <p:guideLst>
        <p:guide orient="horz" pos="482"/>
        <p:guide pos="2880"/>
        <p:guide orient="horz"/>
        <p:guide pos="229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16T20:23:12.657" idx="2">
    <p:pos x="5688" y="1129"/>
    <p:text>Non capisco, la citazione che qui dovrebbe essere parafrasata è identica alla citazione letterale a pag. 4</p:text>
    <p:extLst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Rectangle 8"/>
          <p:cNvSpPr>
            <a:spLocks noGrp="1" noChangeAspect="1" noChangeArrowheads="1"/>
          </p:cNvSpPr>
          <p:nvPr>
            <p:ph type="hdr" sz="quarter"/>
          </p:nvPr>
        </p:nvSpPr>
        <p:spPr bwMode="auto">
          <a:xfrm>
            <a:off x="446509" y="427608"/>
            <a:ext cx="3600450" cy="574767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l">
              <a:defRPr sz="1000" b="1"/>
            </a:lvl1pPr>
          </a:lstStyle>
          <a:p>
            <a:r>
              <a:rPr lang="fr-CH" sz="1100" dirty="0" smtClean="0"/>
              <a:t>DID03_0_L03_2_00_de_Foliensammlung_V01</a:t>
            </a:r>
          </a:p>
          <a:p>
            <a:r>
              <a:rPr lang="fr-CH" sz="1100" dirty="0" err="1" smtClean="0"/>
              <a:t>Folien</a:t>
            </a:r>
            <a:r>
              <a:rPr lang="fr-CH" sz="1100" dirty="0" smtClean="0"/>
              <a:t> 9-15</a:t>
            </a:r>
            <a:endParaRPr lang="fr-CH" sz="1100" dirty="0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46509" y="9284592"/>
            <a:ext cx="2952750" cy="4699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97" tIns="45648" rIns="91297" bIns="45648" numCol="1" anchor="b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r>
              <a:rPr lang="fr-CH" smtClean="0"/>
              <a:t>DID03</a:t>
            </a:r>
            <a:endParaRPr lang="fr-CH" dirty="0"/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679950" y="9377274"/>
            <a:ext cx="1765300" cy="4699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97" tIns="45648" rIns="91297" bIns="45648" numCol="1" anchor="b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8D741E31-E771-4C18-8BC5-8A36FA53BED0}" type="slidenum">
              <a:rPr lang="fr-CH"/>
              <a:pPr/>
              <a:t>‹Nr.›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23729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Rectangle 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30213" y="1081088"/>
            <a:ext cx="2406650" cy="1804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201" name="Rectangle 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23850" y="3029435"/>
            <a:ext cx="6121400" cy="634784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288" tIns="45644" rIns="91288" bIns="45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Klicken Sie, um die Formate des Vorlagentextes zu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endParaRPr lang="de-CH" smtClean="0"/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678363" y="395351"/>
            <a:ext cx="1763712" cy="576354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de-DE"/>
              <a:t>Stand TT.MM.JJ</a:t>
            </a:r>
            <a:endParaRPr lang="fr-CH"/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23851" y="395351"/>
            <a:ext cx="3598863" cy="576354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l">
              <a:defRPr sz="1000" b="1"/>
            </a:lvl1pPr>
          </a:lstStyle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546225" y="107968"/>
            <a:ext cx="3695700" cy="24451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1422" tIns="45710" rIns="91422" bIns="45710">
            <a:spAutoFit/>
          </a:bodyPr>
          <a:lstStyle/>
          <a:p>
            <a:pPr>
              <a:spcBef>
                <a:spcPct val="50000"/>
              </a:spcBef>
            </a:pPr>
            <a:r>
              <a:rPr lang="de-CH" sz="1000" b="1"/>
              <a:t>KLASSIFIZIERUNG</a:t>
            </a:r>
          </a:p>
        </p:txBody>
      </p:sp>
      <p:sp>
        <p:nvSpPr>
          <p:cNvPr id="8205" name="Rectangle 13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23850" y="9377274"/>
            <a:ext cx="2952750" cy="4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l" defTabSz="915988" eaLnBrk="1" hangingPunct="1">
              <a:defRPr sz="1000"/>
            </a:lvl1pPr>
          </a:lstStyle>
          <a:p>
            <a:r>
              <a:rPr lang="de-CH"/>
              <a:t>Referent oder Herausgeber</a:t>
            </a:r>
          </a:p>
        </p:txBody>
      </p:sp>
      <p:sp>
        <p:nvSpPr>
          <p:cNvPr id="8206" name="Rectangle 14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679950" y="9377274"/>
            <a:ext cx="1765300" cy="4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defRPr sz="1000"/>
            </a:lvl1pPr>
          </a:lstStyle>
          <a:p>
            <a:fld id="{841CE242-4B34-4868-888D-2650E6BED3CD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11140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180975" indent="-180975" algn="l" rtl="0" fontAlgn="base">
      <a:spcBef>
        <a:spcPct val="50000"/>
      </a:spcBef>
      <a:spcAft>
        <a:spcPct val="0"/>
      </a:spcAft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538163" indent="-177800" algn="l" rtl="0" fontAlgn="base">
      <a:spcBef>
        <a:spcPct val="30000"/>
      </a:spcBef>
      <a:spcAft>
        <a:spcPct val="0"/>
      </a:spcAft>
      <a:buFont typeface="Arial" charset="0"/>
      <a:buChar char="–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895350" indent="-177800" algn="l" rtl="0" fontAlgn="base">
      <a:spcBef>
        <a:spcPct val="30000"/>
      </a:spcBef>
      <a:spcAft>
        <a:spcPct val="0"/>
      </a:spcAft>
      <a:buFont typeface="Arial" charset="0"/>
      <a:buChar char="º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257300" indent="-182563" algn="l" rtl="0" fontAlgn="base">
      <a:lnSpc>
        <a:spcPct val="90000"/>
      </a:lnSpc>
      <a:spcBef>
        <a:spcPct val="2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436688" algn="l" rtl="0" fontAlgn="base">
      <a:lnSpc>
        <a:spcPct val="90000"/>
      </a:lnSpc>
      <a:spcBef>
        <a:spcPct val="2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16216" y="6238875"/>
            <a:ext cx="323978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r>
              <a:rPr lang="nb-NO" dirty="0" smtClean="0"/>
              <a:t>InputFA L01 4PR Raccolta di slide 2021 02</a:t>
            </a:r>
            <a:endParaRPr lang="de-DE" sz="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533400" y="30480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CA" sz="2400"/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1268413" y="279400"/>
            <a:ext cx="746125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  <a:endParaRPr lang="en-GB" smtClean="0"/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5875" y="1449388"/>
            <a:ext cx="7475538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1058" name="AutoShape 34"/>
          <p:cNvSpPr>
            <a:spLocks noChangeArrowheads="1"/>
          </p:cNvSpPr>
          <p:nvPr/>
        </p:nvSpPr>
        <p:spPr bwMode="auto">
          <a:xfrm>
            <a:off x="1222375" y="6165850"/>
            <a:ext cx="3173661" cy="389513"/>
          </a:xfrm>
          <a:prstGeom prst="octagon">
            <a:avLst>
              <a:gd name="adj" fmla="val 29287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de-CH" sz="900" b="1" dirty="0" err="1" smtClean="0"/>
              <a:t>Ufficio</a:t>
            </a:r>
            <a:r>
              <a:rPr lang="de-CH" sz="900" b="1" dirty="0" smtClean="0"/>
              <a:t> </a:t>
            </a:r>
            <a:r>
              <a:rPr lang="de-CH" sz="900" b="1" dirty="0" err="1" smtClean="0"/>
              <a:t>federale</a:t>
            </a:r>
            <a:r>
              <a:rPr lang="de-CH" sz="900" b="1" dirty="0" smtClean="0"/>
              <a:t> della </a:t>
            </a:r>
            <a:r>
              <a:rPr lang="de-CH" sz="900" b="1" dirty="0" err="1" smtClean="0"/>
              <a:t>protezione</a:t>
            </a:r>
            <a:r>
              <a:rPr lang="de-CH" sz="900" b="1" dirty="0" smtClean="0"/>
              <a:t> della </a:t>
            </a:r>
            <a:r>
              <a:rPr lang="de-CH" sz="900" b="1" dirty="0" err="1" smtClean="0"/>
              <a:t>popolazione</a:t>
            </a:r>
            <a:r>
              <a:rPr lang="de-CH" sz="900" b="1" dirty="0" smtClean="0"/>
              <a:t> UFPP</a:t>
            </a:r>
            <a:endParaRPr lang="de-CH" sz="900" b="1" dirty="0"/>
          </a:p>
          <a:p>
            <a:pPr algn="l"/>
            <a:r>
              <a:rPr lang="de-CH" sz="900" dirty="0" err="1" smtClean="0"/>
              <a:t>Istruzione</a:t>
            </a:r>
            <a:endParaRPr lang="de-CH" sz="900" dirty="0"/>
          </a:p>
        </p:txBody>
      </p:sp>
      <p:pic>
        <p:nvPicPr>
          <p:cNvPr id="1063" name="Picture 39" descr="Logo_col_wapp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363" y="390525"/>
            <a:ext cx="26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4" name="Line 40"/>
          <p:cNvSpPr>
            <a:spLocks noChangeShapeType="1"/>
          </p:cNvSpPr>
          <p:nvPr/>
        </p:nvSpPr>
        <p:spPr bwMode="auto">
          <a:xfrm flipH="1">
            <a:off x="1258888" y="6165850"/>
            <a:ext cx="7558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CH"/>
          </a:p>
        </p:txBody>
      </p:sp>
      <p:sp>
        <p:nvSpPr>
          <p:cNvPr id="1069" name="Rectangle 4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16216" y="6228692"/>
            <a:ext cx="323978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r>
              <a:rPr lang="nb-NO" dirty="0" smtClean="0"/>
              <a:t>InputFA L01 4PR Raccolta di slide 2021 02</a:t>
            </a:r>
            <a:endParaRPr lang="de-DE" sz="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•"/>
        <a:defRPr sz="2600">
          <a:solidFill>
            <a:srgbClr val="80808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Char char="•"/>
        <a:defRPr sz="2600">
          <a:solidFill>
            <a:srgbClr val="B2B2B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0C0C0"/>
        </a:buClr>
        <a:buChar char="•"/>
        <a:defRPr sz="2600">
          <a:solidFill>
            <a:srgbClr val="C0C0C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abs.admin.ch/de/zs/pflicht.html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Redazione</a:t>
            </a:r>
            <a:r>
              <a:rPr lang="de-CH" dirty="0" smtClean="0"/>
              <a:t> del </a:t>
            </a:r>
            <a:r>
              <a:rPr lang="de-CH" dirty="0" err="1" smtClean="0"/>
              <a:t>lavoro</a:t>
            </a:r>
            <a:r>
              <a:rPr lang="de-CH" dirty="0" smtClean="0"/>
              <a:t> </a:t>
            </a:r>
            <a:r>
              <a:rPr lang="de-CH" dirty="0" err="1" smtClean="0"/>
              <a:t>scritto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5" name="Picture 2" descr="Wie schreibt man eine Bewerbung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279" y="1124744"/>
            <a:ext cx="7412831" cy="4944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79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Obiettivo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r>
              <a:rPr lang="it-IT" dirty="0" smtClean="0"/>
              <a:t>I </a:t>
            </a:r>
            <a:r>
              <a:rPr lang="it-IT" dirty="0"/>
              <a:t>partecipanti possono esercitarsi nel lavoro </a:t>
            </a:r>
            <a:r>
              <a:rPr lang="it-IT" dirty="0" smtClean="0"/>
              <a:t>scritto relativo </a:t>
            </a:r>
            <a:r>
              <a:rPr lang="it-IT" dirty="0"/>
              <a:t>alla materia in modo indipendente secondo i requisiti formali.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8100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err="1" smtClean="0"/>
              <a:t>Compito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1261269" y="1556792"/>
            <a:ext cx="7475538" cy="2448272"/>
          </a:xfrm>
        </p:spPr>
        <p:txBody>
          <a:bodyPr/>
          <a:lstStyle/>
          <a:p>
            <a:r>
              <a:rPr lang="de-CH" sz="2400" dirty="0" err="1" smtClean="0"/>
              <a:t>Compilate</a:t>
            </a:r>
            <a:r>
              <a:rPr lang="de-CH" sz="2400" dirty="0" smtClean="0"/>
              <a:t> </a:t>
            </a:r>
            <a:r>
              <a:rPr lang="de-CH" sz="2400" dirty="0" err="1" smtClean="0"/>
              <a:t>il</a:t>
            </a:r>
            <a:r>
              <a:rPr lang="de-CH" sz="2400" dirty="0" smtClean="0"/>
              <a:t> </a:t>
            </a:r>
            <a:r>
              <a:rPr lang="de-CH" sz="2400" dirty="0" err="1" smtClean="0"/>
              <a:t>foglio</a:t>
            </a:r>
            <a:r>
              <a:rPr lang="de-CH" sz="2400" dirty="0" smtClean="0"/>
              <a:t> di </a:t>
            </a:r>
            <a:r>
              <a:rPr lang="de-CH" sz="2400" dirty="0" err="1" smtClean="0"/>
              <a:t>lavoro</a:t>
            </a:r>
            <a:endParaRPr lang="de-CH" sz="2400" dirty="0" smtClean="0"/>
          </a:p>
          <a:p>
            <a:r>
              <a:rPr lang="de-CH" sz="2400" dirty="0" smtClean="0"/>
              <a:t>Tempo </a:t>
            </a:r>
            <a:r>
              <a:rPr lang="de-CH" sz="2400" dirty="0" err="1" smtClean="0"/>
              <a:t>disponibile</a:t>
            </a:r>
            <a:r>
              <a:rPr lang="de-CH" sz="2400" dirty="0" smtClean="0"/>
              <a:t>: +/- 60 </a:t>
            </a:r>
            <a:r>
              <a:rPr lang="de-CH" sz="2400" dirty="0" err="1" smtClean="0"/>
              <a:t>minuti</a:t>
            </a:r>
            <a:endParaRPr lang="de-CH" sz="2400" dirty="0" smtClean="0"/>
          </a:p>
        </p:txBody>
      </p:sp>
      <p:pic>
        <p:nvPicPr>
          <p:cNvPr id="7" name="Picture 2" descr="Kittelbrennfaktor – Blick ins Paradies – Macht der kleinen Schritte. So  akquirieren Sie in 3 Schritten einen Auftrag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996952"/>
            <a:ext cx="6912768" cy="313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/>
          <p:cNvSpPr/>
          <p:nvPr/>
        </p:nvSpPr>
        <p:spPr bwMode="auto">
          <a:xfrm>
            <a:off x="1835696" y="3933056"/>
            <a:ext cx="1440160" cy="504056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2200" dirty="0" err="1" smtClean="0">
                <a:latin typeface="Algerian" panose="04020705040A02060702" pitchFamily="82" charset="0"/>
              </a:rPr>
              <a:t>Compito</a:t>
            </a:r>
            <a:endParaRPr kumimoji="0" lang="de-CH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57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err="1" smtClean="0"/>
              <a:t>Citazioni</a:t>
            </a:r>
            <a:r>
              <a:rPr lang="de-CH" dirty="0" smtClean="0"/>
              <a:t> 1: </a:t>
            </a:r>
            <a:r>
              <a:rPr lang="de-CH" dirty="0" err="1" smtClean="0"/>
              <a:t>citazione</a:t>
            </a:r>
            <a:r>
              <a:rPr lang="de-CH" dirty="0" smtClean="0"/>
              <a:t> </a:t>
            </a:r>
            <a:r>
              <a:rPr lang="de-CH" dirty="0" err="1" smtClean="0"/>
              <a:t>diretta</a:t>
            </a:r>
            <a:r>
              <a:rPr lang="de-CH" dirty="0" smtClean="0"/>
              <a:t> (</a:t>
            </a:r>
            <a:r>
              <a:rPr lang="de-CH" dirty="0" err="1" smtClean="0"/>
              <a:t>letterale</a:t>
            </a:r>
            <a:r>
              <a:rPr lang="de-CH" dirty="0" smtClean="0"/>
              <a:t>) da </a:t>
            </a:r>
            <a:r>
              <a:rPr lang="de-CH" dirty="0" err="1" smtClean="0"/>
              <a:t>un</a:t>
            </a:r>
            <a:r>
              <a:rPr lang="de-CH" dirty="0" smtClean="0"/>
              <a:t> </a:t>
            </a:r>
            <a:r>
              <a:rPr lang="de-CH" dirty="0" err="1" smtClean="0"/>
              <a:t>testo</a:t>
            </a:r>
            <a:r>
              <a:rPr lang="de-CH" dirty="0" smtClean="0"/>
              <a:t> </a:t>
            </a:r>
            <a:r>
              <a:rPr lang="de-CH" dirty="0" err="1" smtClean="0"/>
              <a:t>scritto</a:t>
            </a:r>
            <a:endParaRPr lang="de-CH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395536" y="1412230"/>
            <a:ext cx="8568952" cy="5041106"/>
          </a:xfrm>
        </p:spPr>
        <p:txBody>
          <a:bodyPr/>
          <a:lstStyle/>
          <a:p>
            <a:pPr marL="0" indent="0">
              <a:buNone/>
            </a:pPr>
            <a:r>
              <a:rPr lang="de-CH" sz="2200" dirty="0" err="1" smtClean="0"/>
              <a:t>Inserite</a:t>
            </a:r>
            <a:r>
              <a:rPr lang="de-CH" sz="2200" dirty="0" smtClean="0"/>
              <a:t> </a:t>
            </a:r>
            <a:r>
              <a:rPr lang="de-CH" sz="2200" dirty="0" err="1" smtClean="0"/>
              <a:t>il</a:t>
            </a:r>
            <a:r>
              <a:rPr lang="de-CH" sz="2200" dirty="0" smtClean="0"/>
              <a:t> </a:t>
            </a:r>
            <a:r>
              <a:rPr lang="de-CH" sz="2200" dirty="0" err="1" smtClean="0"/>
              <a:t>seguente</a:t>
            </a:r>
            <a:r>
              <a:rPr lang="de-CH" sz="2200" dirty="0" smtClean="0"/>
              <a:t> </a:t>
            </a:r>
            <a:r>
              <a:rPr lang="de-CH" sz="2200" dirty="0" err="1" smtClean="0"/>
              <a:t>passaggio</a:t>
            </a:r>
            <a:r>
              <a:rPr lang="de-CH" sz="2200" dirty="0" smtClean="0"/>
              <a:t> </a:t>
            </a:r>
            <a:r>
              <a:rPr lang="de-CH" sz="2200" dirty="0" err="1" smtClean="0"/>
              <a:t>come</a:t>
            </a:r>
            <a:r>
              <a:rPr lang="de-CH" sz="2200" dirty="0" smtClean="0"/>
              <a:t> </a:t>
            </a:r>
            <a:r>
              <a:rPr lang="de-CH" sz="2200" b="1" dirty="0" err="1" smtClean="0"/>
              <a:t>citazione</a:t>
            </a:r>
            <a:r>
              <a:rPr lang="de-CH" sz="2200" b="1" dirty="0" smtClean="0"/>
              <a:t> </a:t>
            </a:r>
            <a:r>
              <a:rPr lang="de-CH" sz="2200" b="1" dirty="0" err="1" smtClean="0"/>
              <a:t>letterale</a:t>
            </a:r>
            <a:r>
              <a:rPr lang="de-CH" sz="2200" dirty="0" smtClean="0"/>
              <a:t> </a:t>
            </a:r>
            <a:r>
              <a:rPr lang="de-CH" sz="2200" dirty="0" err="1" smtClean="0"/>
              <a:t>nel</a:t>
            </a:r>
            <a:r>
              <a:rPr lang="de-CH" sz="2200" dirty="0" smtClean="0"/>
              <a:t> </a:t>
            </a:r>
            <a:r>
              <a:rPr lang="de-CH" sz="2200" dirty="0" err="1" smtClean="0"/>
              <a:t>capitolo</a:t>
            </a:r>
            <a:r>
              <a:rPr lang="de-CH" sz="2200" dirty="0" smtClean="0"/>
              <a:t> </a:t>
            </a:r>
            <a:r>
              <a:rPr lang="de-CH" sz="2200" b="1" dirty="0" smtClean="0"/>
              <a:t>«Concetto </a:t>
            </a:r>
            <a:r>
              <a:rPr lang="de-CH" sz="2200" b="1" dirty="0" err="1" smtClean="0"/>
              <a:t>dell’istruzione</a:t>
            </a:r>
            <a:r>
              <a:rPr lang="de-CH" sz="2200" b="1" dirty="0" smtClean="0"/>
              <a:t>» </a:t>
            </a:r>
            <a:r>
              <a:rPr lang="de-CH" sz="2200" dirty="0" smtClean="0"/>
              <a:t>e </a:t>
            </a:r>
            <a:r>
              <a:rPr lang="de-CH" sz="2200" dirty="0" err="1" smtClean="0"/>
              <a:t>inserite</a:t>
            </a:r>
            <a:r>
              <a:rPr lang="de-CH" sz="2200" dirty="0" smtClean="0"/>
              <a:t> la </a:t>
            </a:r>
            <a:r>
              <a:rPr lang="de-CH" sz="2200" dirty="0" err="1" smtClean="0"/>
              <a:t>fonte</a:t>
            </a:r>
            <a:r>
              <a:rPr lang="de-CH" sz="2200" dirty="0" smtClean="0"/>
              <a:t> </a:t>
            </a:r>
            <a:r>
              <a:rPr lang="de-CH" sz="2200" dirty="0" err="1" smtClean="0"/>
              <a:t>nella</a:t>
            </a:r>
            <a:r>
              <a:rPr lang="de-CH" sz="2200" dirty="0" smtClean="0"/>
              <a:t> </a:t>
            </a:r>
            <a:r>
              <a:rPr lang="de-CH" sz="2200" b="1" dirty="0" err="1" smtClean="0"/>
              <a:t>bibliografia</a:t>
            </a:r>
            <a:r>
              <a:rPr lang="de-CH" sz="2200" dirty="0" smtClean="0"/>
              <a:t>:</a:t>
            </a:r>
            <a:endParaRPr lang="de-CH" sz="2200" dirty="0"/>
          </a:p>
          <a:p>
            <a:pPr marL="0" indent="0">
              <a:buNone/>
            </a:pPr>
            <a:r>
              <a:rPr lang="de-CH" sz="2200" i="1" dirty="0" smtClean="0"/>
              <a:t>«</a:t>
            </a:r>
            <a:r>
              <a:rPr lang="de-CH" sz="2200" i="1" dirty="0" err="1" smtClean="0"/>
              <a:t>Nei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lavori</a:t>
            </a:r>
            <a:r>
              <a:rPr lang="de-CH" sz="2200" i="1" dirty="0" smtClean="0"/>
              <a:t> di </a:t>
            </a:r>
            <a:r>
              <a:rPr lang="de-CH" sz="2200" i="1" dirty="0" err="1" smtClean="0"/>
              <a:t>gruppo</a:t>
            </a:r>
            <a:r>
              <a:rPr lang="de-CH" sz="2200" i="1" dirty="0" smtClean="0"/>
              <a:t>, da </a:t>
            </a:r>
            <a:r>
              <a:rPr lang="de-CH" sz="2200" i="1" dirty="0" err="1" smtClean="0"/>
              <a:t>quattro</a:t>
            </a:r>
            <a:r>
              <a:rPr lang="de-CH" sz="2200" i="1" dirty="0" smtClean="0"/>
              <a:t> a sei </a:t>
            </a:r>
            <a:r>
              <a:rPr lang="de-CH" sz="2200" i="1" dirty="0" err="1" smtClean="0"/>
              <a:t>partecipanti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collaborano</a:t>
            </a:r>
            <a:r>
              <a:rPr lang="de-CH" sz="2200" i="1" dirty="0" smtClean="0"/>
              <a:t> per </a:t>
            </a:r>
            <a:r>
              <a:rPr lang="de-CH" sz="2200" i="1" dirty="0" err="1" smtClean="0"/>
              <a:t>un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periodo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abbastanza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lungo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allo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scopo</a:t>
            </a:r>
            <a:r>
              <a:rPr lang="de-CH" sz="2200" i="1" dirty="0" smtClean="0"/>
              <a:t> di </a:t>
            </a:r>
            <a:r>
              <a:rPr lang="de-CH" sz="2200" i="1" dirty="0" err="1" smtClean="0"/>
              <a:t>sbrigare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un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lavoro</a:t>
            </a:r>
            <a:r>
              <a:rPr lang="de-CH" sz="2200" i="1" dirty="0" smtClean="0"/>
              <a:t> di </a:t>
            </a:r>
            <a:r>
              <a:rPr lang="de-CH" sz="2200" i="1" dirty="0" err="1" smtClean="0"/>
              <a:t>una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certa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entità</a:t>
            </a:r>
            <a:r>
              <a:rPr lang="de-CH" sz="2200" i="1" dirty="0" smtClean="0"/>
              <a:t>».</a:t>
            </a:r>
          </a:p>
          <a:p>
            <a:pPr marL="0" indent="0">
              <a:buNone/>
            </a:pPr>
            <a:endParaRPr lang="de-CH" sz="2200" dirty="0"/>
          </a:p>
          <a:p>
            <a:r>
              <a:rPr lang="de-CH" sz="2000" b="1" dirty="0" err="1" smtClean="0"/>
              <a:t>Titolo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dell’opera</a:t>
            </a:r>
            <a:r>
              <a:rPr lang="de-CH" sz="2000" dirty="0" smtClean="0"/>
              <a:t>: Lehrerverhalten. Ein Beitrag zur Interaktion von Lehrenden und Lernenden im Unterricht.</a:t>
            </a:r>
          </a:p>
          <a:p>
            <a:r>
              <a:rPr lang="de-CH" sz="2000" b="1" dirty="0" err="1" smtClean="0"/>
              <a:t>Editore</a:t>
            </a:r>
            <a:r>
              <a:rPr lang="de-CH" sz="2000" dirty="0" smtClean="0"/>
              <a:t>: Franz Steiner Verlag</a:t>
            </a:r>
          </a:p>
          <a:p>
            <a:r>
              <a:rPr lang="de-CH" sz="2000" b="1" dirty="0" smtClean="0"/>
              <a:t>Pagina</a:t>
            </a:r>
            <a:r>
              <a:rPr lang="de-CH" sz="2000" dirty="0" smtClean="0"/>
              <a:t>: 203</a:t>
            </a:r>
          </a:p>
          <a:p>
            <a:r>
              <a:rPr lang="de-CH" sz="2000" b="1" dirty="0" err="1" smtClean="0"/>
              <a:t>Autore</a:t>
            </a:r>
            <a:r>
              <a:rPr lang="de-CH" sz="2000" dirty="0" smtClean="0"/>
              <a:t>: Rolf Dubs</a:t>
            </a:r>
          </a:p>
          <a:p>
            <a:r>
              <a:rPr lang="de-CH" sz="2000" b="1" dirty="0" smtClean="0"/>
              <a:t>Anno</a:t>
            </a:r>
            <a:r>
              <a:rPr lang="de-CH" sz="2000" dirty="0" smtClean="0"/>
              <a:t>: 2009</a:t>
            </a:r>
            <a:endParaRPr lang="de-CH" sz="2000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1373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err="1" smtClean="0"/>
              <a:t>Citazione</a:t>
            </a:r>
            <a:r>
              <a:rPr lang="de-CH" dirty="0" smtClean="0"/>
              <a:t> 2: </a:t>
            </a:r>
            <a:r>
              <a:rPr lang="de-CH" dirty="0" err="1" smtClean="0"/>
              <a:t>citazione</a:t>
            </a:r>
            <a:r>
              <a:rPr lang="de-CH" dirty="0" smtClean="0"/>
              <a:t> </a:t>
            </a:r>
            <a:r>
              <a:rPr lang="de-CH" dirty="0" err="1" smtClean="0"/>
              <a:t>indiretta</a:t>
            </a:r>
            <a:r>
              <a:rPr lang="de-CH" dirty="0" smtClean="0"/>
              <a:t> da </a:t>
            </a:r>
            <a:r>
              <a:rPr lang="de-CH" dirty="0" err="1" smtClean="0"/>
              <a:t>un</a:t>
            </a:r>
            <a:r>
              <a:rPr lang="de-CH" dirty="0" smtClean="0"/>
              <a:t> </a:t>
            </a:r>
            <a:r>
              <a:rPr lang="de-CH" dirty="0" err="1" smtClean="0"/>
              <a:t>testo</a:t>
            </a:r>
            <a:r>
              <a:rPr lang="de-CH" dirty="0" smtClean="0"/>
              <a:t> </a:t>
            </a:r>
            <a:r>
              <a:rPr lang="de-CH" dirty="0" err="1" smtClean="0"/>
              <a:t>scritto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541730" y="1305719"/>
            <a:ext cx="8568952" cy="5041106"/>
          </a:xfrm>
        </p:spPr>
        <p:txBody>
          <a:bodyPr/>
          <a:lstStyle/>
          <a:p>
            <a:pPr marL="0" indent="0">
              <a:buNone/>
            </a:pPr>
            <a:r>
              <a:rPr lang="de-CH" sz="2200" dirty="0" err="1" smtClean="0"/>
              <a:t>Inserite</a:t>
            </a:r>
            <a:r>
              <a:rPr lang="de-CH" sz="2200" dirty="0" smtClean="0"/>
              <a:t> </a:t>
            </a:r>
            <a:r>
              <a:rPr lang="de-CH" sz="2200" dirty="0" err="1" smtClean="0"/>
              <a:t>il</a:t>
            </a:r>
            <a:r>
              <a:rPr lang="de-CH" sz="2200" dirty="0" smtClean="0"/>
              <a:t> </a:t>
            </a:r>
            <a:r>
              <a:rPr lang="de-CH" sz="2200" dirty="0" err="1" smtClean="0"/>
              <a:t>seguente</a:t>
            </a:r>
            <a:r>
              <a:rPr lang="de-CH" sz="2200" dirty="0" smtClean="0"/>
              <a:t> </a:t>
            </a:r>
            <a:r>
              <a:rPr lang="de-CH" sz="2200" dirty="0" err="1" smtClean="0"/>
              <a:t>passaggio</a:t>
            </a:r>
            <a:r>
              <a:rPr lang="de-CH" sz="2200" dirty="0" smtClean="0"/>
              <a:t> </a:t>
            </a:r>
            <a:r>
              <a:rPr lang="de-CH" sz="2200" dirty="0" err="1" smtClean="0"/>
              <a:t>come</a:t>
            </a:r>
            <a:r>
              <a:rPr lang="de-CH" sz="2200" dirty="0" smtClean="0"/>
              <a:t> </a:t>
            </a:r>
            <a:r>
              <a:rPr lang="de-CH" sz="2200" b="1" dirty="0" err="1" smtClean="0"/>
              <a:t>citazione</a:t>
            </a:r>
            <a:r>
              <a:rPr lang="de-CH" sz="2200" b="1" dirty="0" smtClean="0"/>
              <a:t> </a:t>
            </a:r>
            <a:r>
              <a:rPr lang="de-CH" sz="2200" b="1" dirty="0" err="1" smtClean="0"/>
              <a:t>indiretta</a:t>
            </a:r>
            <a:r>
              <a:rPr lang="de-CH" sz="2200" dirty="0" smtClean="0"/>
              <a:t> </a:t>
            </a:r>
            <a:r>
              <a:rPr lang="de-CH" sz="2200" dirty="0" err="1" smtClean="0"/>
              <a:t>nel</a:t>
            </a:r>
            <a:r>
              <a:rPr lang="de-CH" sz="2200" dirty="0" smtClean="0"/>
              <a:t> </a:t>
            </a:r>
            <a:r>
              <a:rPr lang="de-CH" sz="2200" dirty="0" err="1" smtClean="0"/>
              <a:t>capitolo</a:t>
            </a:r>
            <a:r>
              <a:rPr lang="de-CH" sz="2200" dirty="0" smtClean="0"/>
              <a:t> </a:t>
            </a:r>
            <a:r>
              <a:rPr lang="de-CH" sz="2200" b="1" dirty="0" smtClean="0"/>
              <a:t>«</a:t>
            </a:r>
            <a:r>
              <a:rPr lang="de-CH" sz="2200" b="1" dirty="0" err="1" smtClean="0"/>
              <a:t>Domande</a:t>
            </a:r>
            <a:r>
              <a:rPr lang="de-CH" sz="2200" b="1" dirty="0" smtClean="0"/>
              <a:t> </a:t>
            </a:r>
            <a:r>
              <a:rPr lang="de-CH" sz="2200" b="1" dirty="0" err="1" smtClean="0"/>
              <a:t>chiave</a:t>
            </a:r>
            <a:r>
              <a:rPr lang="de-CH" sz="2200" b="1" dirty="0" smtClean="0"/>
              <a:t>»</a:t>
            </a:r>
            <a:r>
              <a:rPr lang="de-CH" sz="2200" dirty="0" smtClean="0"/>
              <a:t>. A </a:t>
            </a:r>
            <a:r>
              <a:rPr lang="de-CH" sz="2200" dirty="0" err="1" smtClean="0"/>
              <a:t>tal</a:t>
            </a:r>
            <a:r>
              <a:rPr lang="de-CH" sz="2200" dirty="0" smtClean="0"/>
              <a:t> </a:t>
            </a:r>
            <a:r>
              <a:rPr lang="de-CH" sz="2200" dirty="0" err="1" smtClean="0"/>
              <a:t>fine</a:t>
            </a:r>
            <a:r>
              <a:rPr lang="de-CH" sz="2200" dirty="0" smtClean="0"/>
              <a:t> </a:t>
            </a:r>
            <a:r>
              <a:rPr lang="de-CH" sz="2200" b="1" dirty="0" err="1" smtClean="0"/>
              <a:t>parafrasate</a:t>
            </a:r>
            <a:r>
              <a:rPr lang="de-CH" sz="2200" dirty="0" smtClean="0"/>
              <a:t> </a:t>
            </a:r>
            <a:r>
              <a:rPr lang="de-CH" sz="2200" dirty="0" err="1" smtClean="0"/>
              <a:t>l’affermazione</a:t>
            </a:r>
            <a:r>
              <a:rPr lang="de-CH" sz="2200" dirty="0" smtClean="0"/>
              <a:t>:</a:t>
            </a:r>
          </a:p>
          <a:p>
            <a:pPr marL="0" indent="0">
              <a:buNone/>
            </a:pPr>
            <a:r>
              <a:rPr lang="de-CH" sz="2200" dirty="0"/>
              <a:t>«</a:t>
            </a:r>
            <a:r>
              <a:rPr lang="de-CH" sz="2200" i="1" dirty="0" err="1" smtClean="0"/>
              <a:t>Nei</a:t>
            </a:r>
            <a:r>
              <a:rPr lang="de-CH" sz="2200" i="1" dirty="0" smtClean="0"/>
              <a:t> </a:t>
            </a:r>
            <a:r>
              <a:rPr lang="de-CH" sz="2200" i="1" dirty="0" err="1"/>
              <a:t>lavori</a:t>
            </a:r>
            <a:r>
              <a:rPr lang="de-CH" sz="2200" i="1" dirty="0"/>
              <a:t> di </a:t>
            </a:r>
            <a:r>
              <a:rPr lang="de-CH" sz="2200" i="1" dirty="0" err="1"/>
              <a:t>gruppo</a:t>
            </a:r>
            <a:r>
              <a:rPr lang="de-CH" sz="2200" i="1" dirty="0"/>
              <a:t>, da </a:t>
            </a:r>
            <a:r>
              <a:rPr lang="de-CH" sz="2200" i="1" dirty="0" err="1"/>
              <a:t>quattro</a:t>
            </a:r>
            <a:r>
              <a:rPr lang="de-CH" sz="2200" i="1" dirty="0"/>
              <a:t> a sei </a:t>
            </a:r>
            <a:r>
              <a:rPr lang="de-CH" sz="2200" i="1" dirty="0" err="1"/>
              <a:t>partecipanti</a:t>
            </a:r>
            <a:r>
              <a:rPr lang="de-CH" sz="2200" i="1" dirty="0"/>
              <a:t> </a:t>
            </a:r>
            <a:r>
              <a:rPr lang="de-CH" sz="2200" i="1" dirty="0" err="1"/>
              <a:t>collaborano</a:t>
            </a:r>
            <a:r>
              <a:rPr lang="de-CH" sz="2200" i="1" dirty="0"/>
              <a:t> per </a:t>
            </a:r>
            <a:r>
              <a:rPr lang="de-CH" sz="2200" i="1" dirty="0" err="1"/>
              <a:t>un</a:t>
            </a:r>
            <a:r>
              <a:rPr lang="de-CH" sz="2200" i="1" dirty="0"/>
              <a:t> </a:t>
            </a:r>
            <a:r>
              <a:rPr lang="de-CH" sz="2200" i="1" dirty="0" err="1"/>
              <a:t>periodo</a:t>
            </a:r>
            <a:r>
              <a:rPr lang="de-CH" sz="2200" i="1" dirty="0"/>
              <a:t> </a:t>
            </a:r>
            <a:r>
              <a:rPr lang="de-CH" sz="2200" i="1" dirty="0" err="1"/>
              <a:t>abbastanza</a:t>
            </a:r>
            <a:r>
              <a:rPr lang="de-CH" sz="2200" i="1" dirty="0"/>
              <a:t> </a:t>
            </a:r>
            <a:r>
              <a:rPr lang="de-CH" sz="2200" i="1" dirty="0" err="1"/>
              <a:t>lungo</a:t>
            </a:r>
            <a:r>
              <a:rPr lang="de-CH" sz="2200" i="1" dirty="0"/>
              <a:t> </a:t>
            </a:r>
            <a:r>
              <a:rPr lang="de-CH" sz="2200" i="1" dirty="0" err="1"/>
              <a:t>allo</a:t>
            </a:r>
            <a:r>
              <a:rPr lang="de-CH" sz="2200" i="1" dirty="0"/>
              <a:t> </a:t>
            </a:r>
            <a:r>
              <a:rPr lang="de-CH" sz="2200" i="1" dirty="0" err="1"/>
              <a:t>scopo</a:t>
            </a:r>
            <a:r>
              <a:rPr lang="de-CH" sz="2200" i="1" dirty="0"/>
              <a:t> di </a:t>
            </a:r>
            <a:r>
              <a:rPr lang="de-CH" sz="2200" i="1" dirty="0" err="1" smtClean="0"/>
              <a:t>sbrigare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un</a:t>
            </a:r>
            <a:r>
              <a:rPr lang="de-CH" sz="2200" i="1" dirty="0" smtClean="0"/>
              <a:t> </a:t>
            </a:r>
            <a:r>
              <a:rPr lang="de-CH" sz="2200" i="1" dirty="0" err="1"/>
              <a:t>lavoro</a:t>
            </a:r>
            <a:r>
              <a:rPr lang="de-CH" sz="2200" i="1" dirty="0"/>
              <a:t> di </a:t>
            </a:r>
            <a:r>
              <a:rPr lang="de-CH" sz="2200" i="1" dirty="0" err="1"/>
              <a:t>una</a:t>
            </a:r>
            <a:r>
              <a:rPr lang="de-CH" sz="2200" i="1" dirty="0"/>
              <a:t> </a:t>
            </a:r>
            <a:r>
              <a:rPr lang="de-CH" sz="2200" i="1" dirty="0" err="1"/>
              <a:t>certa</a:t>
            </a:r>
            <a:r>
              <a:rPr lang="de-CH" sz="2200" i="1" dirty="0"/>
              <a:t> </a:t>
            </a:r>
            <a:r>
              <a:rPr lang="de-CH" sz="2200" i="1" dirty="0" err="1" smtClean="0"/>
              <a:t>entità</a:t>
            </a:r>
            <a:r>
              <a:rPr lang="de-CH" sz="2200" i="1" dirty="0" smtClean="0"/>
              <a:t>»</a:t>
            </a:r>
          </a:p>
          <a:p>
            <a:pPr marL="0" indent="0">
              <a:buNone/>
            </a:pPr>
            <a:endParaRPr lang="de-CH" sz="2200" dirty="0"/>
          </a:p>
          <a:p>
            <a:r>
              <a:rPr lang="de-CH" sz="2000" b="1" dirty="0" err="1" smtClean="0"/>
              <a:t>Titolo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dell’opera</a:t>
            </a:r>
            <a:r>
              <a:rPr lang="de-CH" sz="2000" dirty="0" smtClean="0"/>
              <a:t>: Lehrerverhalten. Ein Beitrag zur Interaktion von Lehrenden und Lernenden im Unterricht.</a:t>
            </a:r>
          </a:p>
          <a:p>
            <a:r>
              <a:rPr lang="de-CH" sz="2000" b="1" dirty="0" err="1" smtClean="0"/>
              <a:t>Editore</a:t>
            </a:r>
            <a:r>
              <a:rPr lang="de-CH" sz="2000" dirty="0" smtClean="0"/>
              <a:t>: Franz Steiner Verlag</a:t>
            </a:r>
          </a:p>
          <a:p>
            <a:r>
              <a:rPr lang="de-CH" sz="2000" b="1" dirty="0" smtClean="0"/>
              <a:t>Pagina</a:t>
            </a:r>
            <a:r>
              <a:rPr lang="de-CH" sz="2000" dirty="0" smtClean="0"/>
              <a:t>: 203</a:t>
            </a:r>
          </a:p>
          <a:p>
            <a:r>
              <a:rPr lang="de-CH" sz="2000" b="1" dirty="0" err="1" smtClean="0"/>
              <a:t>Autore</a:t>
            </a:r>
            <a:r>
              <a:rPr lang="de-CH" sz="2000" dirty="0" smtClean="0"/>
              <a:t>: Rolf Dubs</a:t>
            </a:r>
          </a:p>
          <a:p>
            <a:r>
              <a:rPr lang="de-CH" sz="2000" b="1" dirty="0" smtClean="0"/>
              <a:t>Anno</a:t>
            </a:r>
            <a:r>
              <a:rPr lang="de-CH" sz="2000" dirty="0" smtClean="0"/>
              <a:t>: 2009</a:t>
            </a:r>
            <a:endParaRPr lang="de-CH" sz="2000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945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err="1" smtClean="0"/>
              <a:t>Citazione</a:t>
            </a:r>
            <a:r>
              <a:rPr lang="de-CH" dirty="0" smtClean="0"/>
              <a:t> 3: </a:t>
            </a:r>
            <a:r>
              <a:rPr lang="de-CH" dirty="0" err="1" smtClean="0"/>
              <a:t>citazione</a:t>
            </a:r>
            <a:r>
              <a:rPr lang="de-CH" dirty="0" smtClean="0"/>
              <a:t> </a:t>
            </a:r>
            <a:r>
              <a:rPr lang="de-CH" dirty="0" err="1" smtClean="0"/>
              <a:t>indiretta</a:t>
            </a:r>
            <a:r>
              <a:rPr lang="de-CH" dirty="0" smtClean="0"/>
              <a:t> da Internet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67544" y="1196206"/>
            <a:ext cx="8568952" cy="5041106"/>
          </a:xfrm>
        </p:spPr>
        <p:txBody>
          <a:bodyPr/>
          <a:lstStyle/>
          <a:p>
            <a:pPr marL="0" indent="0">
              <a:buNone/>
            </a:pPr>
            <a:r>
              <a:rPr lang="de-CH" sz="2100" dirty="0" err="1" smtClean="0"/>
              <a:t>Inserite</a:t>
            </a:r>
            <a:r>
              <a:rPr lang="de-CH" sz="2100" dirty="0" smtClean="0"/>
              <a:t> </a:t>
            </a:r>
            <a:r>
              <a:rPr lang="de-CH" sz="2100" dirty="0" err="1" smtClean="0"/>
              <a:t>il</a:t>
            </a:r>
            <a:r>
              <a:rPr lang="de-CH" sz="2100" dirty="0" smtClean="0"/>
              <a:t> </a:t>
            </a:r>
            <a:r>
              <a:rPr lang="de-CH" sz="2100" dirty="0" err="1" smtClean="0"/>
              <a:t>seguente</a:t>
            </a:r>
            <a:r>
              <a:rPr lang="de-CH" sz="2100" dirty="0" smtClean="0"/>
              <a:t> </a:t>
            </a:r>
            <a:r>
              <a:rPr lang="de-CH" sz="2100" dirty="0" err="1" smtClean="0"/>
              <a:t>passaggio</a:t>
            </a:r>
            <a:r>
              <a:rPr lang="de-CH" sz="2100" dirty="0" smtClean="0"/>
              <a:t> </a:t>
            </a:r>
            <a:r>
              <a:rPr lang="de-CH" sz="2100" dirty="0" err="1" smtClean="0"/>
              <a:t>come</a:t>
            </a:r>
            <a:r>
              <a:rPr lang="de-CH" sz="2100" dirty="0" smtClean="0"/>
              <a:t> </a:t>
            </a:r>
            <a:r>
              <a:rPr lang="de-CH" sz="2100" b="1" dirty="0" err="1" smtClean="0"/>
              <a:t>citazione</a:t>
            </a:r>
            <a:r>
              <a:rPr lang="de-CH" sz="2100" b="1" dirty="0" smtClean="0"/>
              <a:t> </a:t>
            </a:r>
            <a:r>
              <a:rPr lang="de-CH" sz="2100" b="1" dirty="0" err="1" smtClean="0"/>
              <a:t>indiretta</a:t>
            </a:r>
            <a:r>
              <a:rPr lang="de-CH" sz="2100" dirty="0" smtClean="0"/>
              <a:t> </a:t>
            </a:r>
            <a:r>
              <a:rPr lang="de-CH" sz="2100" dirty="0" err="1" smtClean="0"/>
              <a:t>nel</a:t>
            </a:r>
            <a:r>
              <a:rPr lang="de-CH" sz="2100" dirty="0" smtClean="0"/>
              <a:t> </a:t>
            </a:r>
            <a:r>
              <a:rPr lang="de-CH" sz="2100" dirty="0" err="1" smtClean="0"/>
              <a:t>capitolo</a:t>
            </a:r>
            <a:r>
              <a:rPr lang="de-CH" sz="2100" dirty="0" smtClean="0"/>
              <a:t> </a:t>
            </a:r>
            <a:r>
              <a:rPr lang="de-CH" sz="2100" b="1" dirty="0" smtClean="0"/>
              <a:t>«</a:t>
            </a:r>
            <a:r>
              <a:rPr lang="de-CH" sz="2100" b="1" dirty="0" err="1" smtClean="0"/>
              <a:t>Introduzione</a:t>
            </a:r>
            <a:r>
              <a:rPr lang="de-CH" sz="2100" b="1" dirty="0" smtClean="0"/>
              <a:t>»</a:t>
            </a:r>
            <a:r>
              <a:rPr lang="de-CH" sz="2100" dirty="0" smtClean="0"/>
              <a:t>. </a:t>
            </a:r>
            <a:r>
              <a:rPr lang="de-CH" sz="2100" b="1" dirty="0" err="1" smtClean="0"/>
              <a:t>Parafrasate</a:t>
            </a:r>
            <a:r>
              <a:rPr lang="de-CH" sz="2100" dirty="0" smtClean="0"/>
              <a:t> </a:t>
            </a:r>
            <a:r>
              <a:rPr lang="de-CH" sz="2100" dirty="0" err="1" smtClean="0"/>
              <a:t>l’affermazione</a:t>
            </a:r>
            <a:r>
              <a:rPr lang="de-CH" sz="2100" dirty="0" smtClean="0"/>
              <a:t> e </a:t>
            </a:r>
            <a:r>
              <a:rPr lang="de-CH" sz="2100" dirty="0" err="1" smtClean="0"/>
              <a:t>inserite</a:t>
            </a:r>
            <a:r>
              <a:rPr lang="de-CH" sz="2100" dirty="0" smtClean="0"/>
              <a:t> la </a:t>
            </a:r>
            <a:r>
              <a:rPr lang="de-CH" sz="2100" dirty="0" err="1" smtClean="0"/>
              <a:t>fonte</a:t>
            </a:r>
            <a:r>
              <a:rPr lang="de-CH" sz="2100" dirty="0" smtClean="0"/>
              <a:t> </a:t>
            </a:r>
            <a:r>
              <a:rPr lang="de-CH" sz="2100" dirty="0" err="1" smtClean="0"/>
              <a:t>nella</a:t>
            </a:r>
            <a:r>
              <a:rPr lang="de-CH" sz="2100" dirty="0" smtClean="0"/>
              <a:t> </a:t>
            </a:r>
            <a:r>
              <a:rPr lang="de-CH" sz="2100" b="1" dirty="0" err="1" smtClean="0"/>
              <a:t>bibliografia</a:t>
            </a:r>
            <a:r>
              <a:rPr lang="de-CH" sz="2100" dirty="0" smtClean="0"/>
              <a:t>:</a:t>
            </a:r>
          </a:p>
          <a:p>
            <a:pPr marL="0" indent="0">
              <a:buNone/>
            </a:pPr>
            <a:r>
              <a:rPr lang="de-CH" sz="2100" dirty="0" smtClean="0"/>
              <a:t>«</a:t>
            </a:r>
            <a:r>
              <a:rPr lang="de-CH" sz="2100" i="1" dirty="0"/>
              <a:t>P</a:t>
            </a:r>
            <a:r>
              <a:rPr lang="de-CH" sz="2100" i="1" dirty="0" smtClean="0"/>
              <a:t>er la </a:t>
            </a:r>
            <a:r>
              <a:rPr lang="de-CH" sz="2100" i="1" dirty="0" err="1" smtClean="0"/>
              <a:t>protezione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civile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vige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l’obbligo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federale</a:t>
            </a:r>
            <a:r>
              <a:rPr lang="de-CH" sz="2100" i="1" dirty="0" smtClean="0"/>
              <a:t> di </a:t>
            </a:r>
            <a:r>
              <a:rPr lang="de-CH" sz="2100" i="1" dirty="0" err="1" smtClean="0"/>
              <a:t>prestare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servizio</a:t>
            </a:r>
            <a:r>
              <a:rPr lang="de-CH" sz="2100" i="1" dirty="0" smtClean="0"/>
              <a:t>: </a:t>
            </a:r>
            <a:r>
              <a:rPr lang="de-CH" sz="2100" i="1" dirty="0" err="1" smtClean="0"/>
              <a:t>gli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uomini</a:t>
            </a:r>
            <a:r>
              <a:rPr lang="de-CH" sz="2100" i="1" dirty="0" smtClean="0"/>
              <a:t> di </a:t>
            </a:r>
            <a:r>
              <a:rPr lang="de-CH" sz="2100" i="1" dirty="0" err="1" smtClean="0"/>
              <a:t>cittadinanza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svizzera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sono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soggetti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all’obbligo</a:t>
            </a:r>
            <a:r>
              <a:rPr lang="de-CH" sz="2100" i="1" dirty="0" smtClean="0"/>
              <a:t> di </a:t>
            </a:r>
            <a:r>
              <a:rPr lang="de-CH" sz="2100" i="1" dirty="0" err="1" smtClean="0"/>
              <a:t>prestare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servizio</a:t>
            </a:r>
            <a:r>
              <a:rPr lang="de-CH" sz="2100" i="1" dirty="0" smtClean="0"/>
              <a:t> di </a:t>
            </a:r>
            <a:r>
              <a:rPr lang="de-CH" sz="2100" i="1" dirty="0" err="1" smtClean="0"/>
              <a:t>protezione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civile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nella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misura</a:t>
            </a:r>
            <a:r>
              <a:rPr lang="de-CH" sz="2100" i="1" dirty="0" smtClean="0"/>
              <a:t> in </a:t>
            </a:r>
            <a:r>
              <a:rPr lang="de-CH" sz="2100" i="1" dirty="0" err="1" smtClean="0"/>
              <a:t>cui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sono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giudicati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abili</a:t>
            </a:r>
            <a:r>
              <a:rPr lang="de-CH" sz="2100" i="1" dirty="0" smtClean="0"/>
              <a:t> a </a:t>
            </a:r>
            <a:r>
              <a:rPr lang="de-CH" sz="2100" i="1" dirty="0" err="1" smtClean="0"/>
              <a:t>tale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servizio</a:t>
            </a:r>
            <a:r>
              <a:rPr lang="de-CH" sz="2100" i="1" dirty="0" smtClean="0"/>
              <a:t> e non </a:t>
            </a:r>
            <a:r>
              <a:rPr lang="de-CH" sz="2100" i="1" dirty="0" err="1" smtClean="0"/>
              <a:t>prestano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servizio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militare</a:t>
            </a:r>
            <a:r>
              <a:rPr lang="de-CH" sz="2100" i="1" dirty="0" smtClean="0"/>
              <a:t> o </a:t>
            </a:r>
            <a:r>
              <a:rPr lang="de-CH" sz="2100" i="1" dirty="0" err="1" smtClean="0"/>
              <a:t>servizio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civile</a:t>
            </a:r>
            <a:r>
              <a:rPr lang="de-CH" sz="2100" i="1" dirty="0" smtClean="0"/>
              <a:t>»</a:t>
            </a:r>
          </a:p>
          <a:p>
            <a:pPr marL="0" indent="0">
              <a:buNone/>
            </a:pPr>
            <a:endParaRPr lang="de-CH" sz="2100" dirty="0"/>
          </a:p>
          <a:p>
            <a:r>
              <a:rPr lang="de-CH" sz="2100" b="1" dirty="0" err="1" smtClean="0"/>
              <a:t>Titolo</a:t>
            </a:r>
            <a:r>
              <a:rPr lang="de-CH" sz="2100" b="1" dirty="0" smtClean="0"/>
              <a:t> </a:t>
            </a:r>
            <a:r>
              <a:rPr lang="de-CH" sz="2100" b="1" dirty="0" err="1" smtClean="0"/>
              <a:t>dell’articolo</a:t>
            </a:r>
            <a:r>
              <a:rPr lang="de-CH" sz="2100" dirty="0" smtClean="0"/>
              <a:t>: Schutzdienstpflicht. Die Dienstpflicht im Zivilschutz</a:t>
            </a:r>
          </a:p>
          <a:p>
            <a:r>
              <a:rPr lang="de-CH" sz="2100" b="1" dirty="0" smtClean="0"/>
              <a:t>Data della </a:t>
            </a:r>
            <a:r>
              <a:rPr lang="de-CH" sz="2100" b="1" dirty="0" err="1" smtClean="0"/>
              <a:t>consultazione</a:t>
            </a:r>
            <a:r>
              <a:rPr lang="de-CH" sz="2100" b="1" dirty="0" smtClean="0"/>
              <a:t>: </a:t>
            </a:r>
            <a:r>
              <a:rPr lang="de-CH" sz="2100" dirty="0" smtClean="0"/>
              <a:t>02.02.2021</a:t>
            </a:r>
          </a:p>
          <a:p>
            <a:r>
              <a:rPr lang="de-CH" sz="2100" b="1" dirty="0" err="1" smtClean="0"/>
              <a:t>Autore</a:t>
            </a:r>
            <a:r>
              <a:rPr lang="de-CH" sz="2100" dirty="0" smtClean="0"/>
              <a:t>: Bundesamt für Bevölkerungsschutz BABS</a:t>
            </a:r>
          </a:p>
          <a:p>
            <a:r>
              <a:rPr lang="de-CH" sz="2100" b="1" dirty="0" smtClean="0"/>
              <a:t>Data di </a:t>
            </a:r>
            <a:r>
              <a:rPr lang="de-CH" sz="2100" b="1" dirty="0" err="1" smtClean="0"/>
              <a:t>pubblicazione</a:t>
            </a:r>
            <a:r>
              <a:rPr lang="de-CH" sz="2100" dirty="0" smtClean="0"/>
              <a:t>: nicht genannt</a:t>
            </a:r>
          </a:p>
          <a:p>
            <a:r>
              <a:rPr lang="de-CH" sz="2100" b="1" dirty="0" err="1" smtClean="0"/>
              <a:t>Sito</a:t>
            </a:r>
            <a:r>
              <a:rPr lang="de-CH" sz="2100" dirty="0" smtClean="0"/>
              <a:t>: </a:t>
            </a:r>
            <a:r>
              <a:rPr lang="de-CH" sz="2100" dirty="0" smtClean="0">
                <a:hlinkClick r:id="rId2"/>
              </a:rPr>
              <a:t>https://</a:t>
            </a:r>
            <a:r>
              <a:rPr lang="de-CH" sz="2100" dirty="0" smtClean="0">
                <a:hlinkClick r:id="rId2"/>
              </a:rPr>
              <a:t>www.babs.admin.ch/de/zs/pflicht.html</a:t>
            </a:r>
            <a:endParaRPr lang="de-CH" sz="2100" dirty="0" smtClean="0"/>
          </a:p>
        </p:txBody>
      </p:sp>
    </p:spTree>
    <p:extLst>
      <p:ext uri="{BB962C8B-B14F-4D97-AF65-F5344CB8AC3E}">
        <p14:creationId xmlns:p14="http://schemas.microsoft.com/office/powerpoint/2010/main" val="53529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err="1" smtClean="0"/>
              <a:t>Citazione</a:t>
            </a:r>
            <a:r>
              <a:rPr lang="de-CH" dirty="0" smtClean="0"/>
              <a:t> 4: </a:t>
            </a:r>
            <a:r>
              <a:rPr lang="de-CH" dirty="0" err="1" smtClean="0"/>
              <a:t>citazione</a:t>
            </a:r>
            <a:r>
              <a:rPr lang="de-CH" dirty="0" smtClean="0"/>
              <a:t> </a:t>
            </a:r>
            <a:r>
              <a:rPr lang="de-CH" dirty="0" err="1" smtClean="0"/>
              <a:t>diretta</a:t>
            </a:r>
            <a:r>
              <a:rPr lang="de-CH" dirty="0" smtClean="0"/>
              <a:t> da </a:t>
            </a:r>
            <a:r>
              <a:rPr lang="de-CH" dirty="0" err="1" smtClean="0"/>
              <a:t>articoli</a:t>
            </a:r>
            <a:r>
              <a:rPr lang="de-CH" dirty="0" smtClean="0"/>
              <a:t> online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67544" y="1467071"/>
            <a:ext cx="8568952" cy="4516899"/>
          </a:xfrm>
        </p:spPr>
        <p:txBody>
          <a:bodyPr/>
          <a:lstStyle/>
          <a:p>
            <a:pPr marL="0" indent="0">
              <a:buNone/>
            </a:pPr>
            <a:r>
              <a:rPr lang="de-CH" sz="2000" dirty="0" err="1" smtClean="0"/>
              <a:t>Inserite</a:t>
            </a:r>
            <a:r>
              <a:rPr lang="de-CH" sz="2000" dirty="0" smtClean="0"/>
              <a:t> </a:t>
            </a:r>
            <a:r>
              <a:rPr lang="de-CH" sz="2000" dirty="0" err="1" smtClean="0"/>
              <a:t>il</a:t>
            </a:r>
            <a:r>
              <a:rPr lang="de-CH" sz="2000" dirty="0" smtClean="0"/>
              <a:t> </a:t>
            </a:r>
            <a:r>
              <a:rPr lang="de-CH" sz="2000" dirty="0" err="1" smtClean="0"/>
              <a:t>seguente</a:t>
            </a:r>
            <a:r>
              <a:rPr lang="de-CH" sz="2000" dirty="0" smtClean="0"/>
              <a:t> </a:t>
            </a:r>
            <a:r>
              <a:rPr lang="de-CH" sz="2000" dirty="0" err="1" smtClean="0"/>
              <a:t>passaggio</a:t>
            </a:r>
            <a:r>
              <a:rPr lang="de-CH" sz="2000" dirty="0" smtClean="0"/>
              <a:t> </a:t>
            </a:r>
            <a:r>
              <a:rPr lang="de-CH" sz="2000" dirty="0" err="1" smtClean="0"/>
              <a:t>come</a:t>
            </a:r>
            <a:r>
              <a:rPr lang="de-CH" sz="2000" dirty="0" smtClean="0"/>
              <a:t> </a:t>
            </a:r>
            <a:r>
              <a:rPr lang="de-CH" sz="2000" b="1" dirty="0" err="1" smtClean="0"/>
              <a:t>citazione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diretta</a:t>
            </a:r>
            <a:r>
              <a:rPr lang="de-CH" sz="2000" dirty="0" smtClean="0"/>
              <a:t> </a:t>
            </a:r>
            <a:r>
              <a:rPr lang="de-CH" sz="2000" dirty="0" err="1" smtClean="0"/>
              <a:t>nel</a:t>
            </a:r>
            <a:r>
              <a:rPr lang="de-CH" sz="2000" dirty="0" smtClean="0"/>
              <a:t> </a:t>
            </a:r>
            <a:r>
              <a:rPr lang="de-CH" sz="2000" dirty="0" err="1" smtClean="0"/>
              <a:t>capitolo</a:t>
            </a:r>
            <a:r>
              <a:rPr lang="de-CH" sz="2000" dirty="0" smtClean="0"/>
              <a:t> </a:t>
            </a:r>
            <a:r>
              <a:rPr lang="de-CH" sz="2000" b="1" dirty="0" smtClean="0"/>
              <a:t>«</a:t>
            </a:r>
            <a:r>
              <a:rPr lang="de-CH" sz="2000" b="1" dirty="0" err="1" smtClean="0"/>
              <a:t>Situazione</a:t>
            </a:r>
            <a:r>
              <a:rPr lang="de-CH" sz="2000" b="1" dirty="0" smtClean="0"/>
              <a:t> di </a:t>
            </a:r>
            <a:r>
              <a:rPr lang="de-CH" sz="2000" b="1" dirty="0" err="1" smtClean="0"/>
              <a:t>partenza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ed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esposizione</a:t>
            </a:r>
            <a:r>
              <a:rPr lang="de-CH" sz="2000" b="1" dirty="0" smtClean="0"/>
              <a:t> del </a:t>
            </a:r>
            <a:r>
              <a:rPr lang="de-CH" sz="2000" b="1" dirty="0" err="1" smtClean="0"/>
              <a:t>problema</a:t>
            </a:r>
            <a:r>
              <a:rPr lang="de-CH" sz="2000" b="1" dirty="0" smtClean="0"/>
              <a:t>»</a:t>
            </a:r>
            <a:r>
              <a:rPr lang="de-CH" sz="2000" dirty="0" smtClean="0"/>
              <a:t>.</a:t>
            </a:r>
            <a:br>
              <a:rPr lang="de-CH" sz="2000" dirty="0" smtClean="0"/>
            </a:br>
            <a:r>
              <a:rPr lang="de-CH" sz="2000" b="1" dirty="0" err="1" smtClean="0"/>
              <a:t>Parafrasate</a:t>
            </a:r>
            <a:r>
              <a:rPr lang="de-CH" sz="2000" dirty="0" smtClean="0"/>
              <a:t> </a:t>
            </a:r>
            <a:r>
              <a:rPr lang="de-CH" sz="2000" dirty="0" err="1" smtClean="0"/>
              <a:t>l’affermazione</a:t>
            </a:r>
            <a:r>
              <a:rPr lang="de-CH" sz="2000" dirty="0" smtClean="0"/>
              <a:t>. </a:t>
            </a:r>
            <a:r>
              <a:rPr lang="de-CH" sz="2000" dirty="0" err="1" smtClean="0"/>
              <a:t>Cercate</a:t>
            </a:r>
            <a:r>
              <a:rPr lang="de-CH" sz="2000" dirty="0" smtClean="0"/>
              <a:t> la </a:t>
            </a:r>
            <a:r>
              <a:rPr lang="de-CH" sz="2000" dirty="0" err="1" smtClean="0"/>
              <a:t>fonte</a:t>
            </a:r>
            <a:r>
              <a:rPr lang="de-CH" sz="2000" dirty="0" smtClean="0"/>
              <a:t> e </a:t>
            </a:r>
            <a:r>
              <a:rPr lang="de-CH" sz="2000" dirty="0" err="1" smtClean="0"/>
              <a:t>inseritela</a:t>
            </a:r>
            <a:r>
              <a:rPr lang="de-CH" sz="2000" dirty="0" smtClean="0"/>
              <a:t> in </a:t>
            </a:r>
            <a:r>
              <a:rPr lang="de-CH" sz="2000" dirty="0" err="1" smtClean="0"/>
              <a:t>modo</a:t>
            </a:r>
            <a:r>
              <a:rPr lang="de-CH" sz="2000" dirty="0" smtClean="0"/>
              <a:t> </a:t>
            </a:r>
            <a:r>
              <a:rPr lang="de-CH" sz="2000" dirty="0" err="1" smtClean="0"/>
              <a:t>completo</a:t>
            </a:r>
            <a:r>
              <a:rPr lang="de-CH" sz="2000" dirty="0" smtClean="0"/>
              <a:t> </a:t>
            </a:r>
            <a:r>
              <a:rPr lang="de-CH" sz="2000" dirty="0" err="1" smtClean="0"/>
              <a:t>nella</a:t>
            </a:r>
            <a:r>
              <a:rPr lang="de-CH" sz="2000" dirty="0" smtClean="0"/>
              <a:t> </a:t>
            </a:r>
            <a:r>
              <a:rPr lang="de-CH" sz="2000" b="1" dirty="0" err="1" smtClean="0"/>
              <a:t>bibliografia</a:t>
            </a:r>
            <a:r>
              <a:rPr lang="de-CH" sz="2000" dirty="0" smtClean="0"/>
              <a:t>:</a:t>
            </a:r>
          </a:p>
          <a:p>
            <a:pPr marL="0" indent="0">
              <a:buNone/>
            </a:pPr>
            <a:r>
              <a:rPr lang="de-CH" sz="2000" i="1" dirty="0" smtClean="0"/>
              <a:t>«</a:t>
            </a:r>
            <a:r>
              <a:rPr lang="de-CH" sz="2000" i="1" dirty="0" err="1" smtClean="0"/>
              <a:t>L’Ufficio</a:t>
            </a:r>
            <a:r>
              <a:rPr lang="de-CH" sz="2000" i="1" dirty="0" smtClean="0"/>
              <a:t> della </a:t>
            </a:r>
            <a:r>
              <a:rPr lang="de-CH" sz="2000" i="1" dirty="0" err="1" smtClean="0"/>
              <a:t>protezione</a:t>
            </a:r>
            <a:r>
              <a:rPr lang="de-CH" sz="2000" i="1" dirty="0" smtClean="0"/>
              <a:t> della </a:t>
            </a:r>
            <a:r>
              <a:rPr lang="de-CH" sz="2000" i="1" dirty="0" err="1" smtClean="0"/>
              <a:t>popolazione</a:t>
            </a:r>
            <a:r>
              <a:rPr lang="de-CH" sz="2000" i="1" dirty="0" smtClean="0"/>
              <a:t>, </a:t>
            </a:r>
            <a:r>
              <a:rPr lang="de-CH" sz="2000" i="1" dirty="0" err="1" smtClean="0"/>
              <a:t>dello</a:t>
            </a:r>
            <a:r>
              <a:rPr lang="de-CH" sz="2000" i="1" dirty="0" smtClean="0"/>
              <a:t> </a:t>
            </a:r>
            <a:r>
              <a:rPr lang="de-CH" sz="2000" i="1" dirty="0" err="1" smtClean="0"/>
              <a:t>sport</a:t>
            </a:r>
            <a:r>
              <a:rPr lang="de-CH" sz="2000" i="1" dirty="0" smtClean="0"/>
              <a:t> e del </a:t>
            </a:r>
            <a:r>
              <a:rPr lang="de-CH" sz="2000" i="1" dirty="0" err="1" smtClean="0"/>
              <a:t>militare</a:t>
            </a:r>
            <a:r>
              <a:rPr lang="de-CH" sz="2000" i="1" dirty="0" smtClean="0"/>
              <a:t> del </a:t>
            </a:r>
            <a:r>
              <a:rPr lang="de-CH" sz="2000" i="1" dirty="0" err="1" smtClean="0"/>
              <a:t>Canton</a:t>
            </a:r>
            <a:r>
              <a:rPr lang="de-CH" sz="2000" i="1" dirty="0" smtClean="0"/>
              <a:t> Berna (BSM) </a:t>
            </a:r>
            <a:r>
              <a:rPr lang="de-CH" sz="2000" i="1" dirty="0" err="1" smtClean="0"/>
              <a:t>organizza</a:t>
            </a:r>
            <a:r>
              <a:rPr lang="de-CH" sz="2000" i="1" dirty="0" smtClean="0"/>
              <a:t> </a:t>
            </a:r>
            <a:r>
              <a:rPr lang="de-CH" sz="2000" i="1" dirty="0" err="1" smtClean="0"/>
              <a:t>una</a:t>
            </a:r>
            <a:r>
              <a:rPr lang="de-CH" sz="2000" i="1" dirty="0" smtClean="0"/>
              <a:t> </a:t>
            </a:r>
            <a:r>
              <a:rPr lang="de-CH" sz="2000" i="1" dirty="0" err="1" smtClean="0"/>
              <a:t>volta</a:t>
            </a:r>
            <a:r>
              <a:rPr lang="de-CH" sz="2000" i="1" dirty="0" smtClean="0"/>
              <a:t> </a:t>
            </a:r>
            <a:r>
              <a:rPr lang="de-CH" sz="2000" i="1" dirty="0" err="1" smtClean="0"/>
              <a:t>all’anno</a:t>
            </a:r>
            <a:r>
              <a:rPr lang="de-CH" sz="2000" i="1" dirty="0" smtClean="0"/>
              <a:t> </a:t>
            </a:r>
            <a:r>
              <a:rPr lang="de-CH" sz="2000" i="1" dirty="0" err="1" smtClean="0"/>
              <a:t>una</a:t>
            </a:r>
            <a:r>
              <a:rPr lang="de-CH" sz="2000" i="1" dirty="0" smtClean="0"/>
              <a:t> </a:t>
            </a:r>
            <a:r>
              <a:rPr lang="de-CH" sz="2000" i="1" dirty="0" err="1" smtClean="0"/>
              <a:t>giornata</a:t>
            </a:r>
            <a:r>
              <a:rPr lang="de-CH" sz="2000" i="1" dirty="0" smtClean="0"/>
              <a:t> </a:t>
            </a:r>
            <a:r>
              <a:rPr lang="de-CH" sz="2000" i="1" dirty="0" err="1" smtClean="0"/>
              <a:t>informativa</a:t>
            </a:r>
            <a:r>
              <a:rPr lang="de-CH" sz="2000" i="1" dirty="0" smtClean="0"/>
              <a:t> per le </a:t>
            </a:r>
            <a:r>
              <a:rPr lang="de-CH" sz="2000" i="1" dirty="0" err="1" smtClean="0"/>
              <a:t>donne</a:t>
            </a:r>
            <a:r>
              <a:rPr lang="de-CH" sz="2000" i="1" dirty="0" smtClean="0"/>
              <a:t>»</a:t>
            </a:r>
            <a:endParaRPr lang="de-CH" sz="2100" i="1" dirty="0" smtClean="0"/>
          </a:p>
          <a:p>
            <a:r>
              <a:rPr lang="de-CH" sz="1850" b="1" dirty="0" err="1" smtClean="0"/>
              <a:t>Titolo</a:t>
            </a:r>
            <a:r>
              <a:rPr lang="de-CH" sz="1850" b="1" dirty="0" smtClean="0"/>
              <a:t> </a:t>
            </a:r>
            <a:r>
              <a:rPr lang="de-CH" sz="1850" b="1" dirty="0" err="1" smtClean="0"/>
              <a:t>dell’articolo</a:t>
            </a:r>
            <a:r>
              <a:rPr lang="de-CH" sz="1850" dirty="0" smtClean="0"/>
              <a:t>: Alla </a:t>
            </a:r>
            <a:r>
              <a:rPr lang="de-CH" sz="1850" dirty="0" err="1" smtClean="0"/>
              <a:t>ricerca</a:t>
            </a:r>
            <a:r>
              <a:rPr lang="de-CH" sz="1850" dirty="0" smtClean="0"/>
              <a:t> di </a:t>
            </a:r>
            <a:r>
              <a:rPr lang="de-CH" sz="1850" dirty="0" err="1" smtClean="0"/>
              <a:t>donne</a:t>
            </a:r>
            <a:r>
              <a:rPr lang="de-CH" sz="1850" dirty="0" smtClean="0"/>
              <a:t> per la </a:t>
            </a:r>
            <a:r>
              <a:rPr lang="de-CH" sz="1850" dirty="0" err="1" smtClean="0"/>
              <a:t>protezione</a:t>
            </a:r>
            <a:r>
              <a:rPr lang="de-CH" sz="1850" dirty="0" smtClean="0"/>
              <a:t> </a:t>
            </a:r>
            <a:r>
              <a:rPr lang="de-CH" sz="1850" dirty="0" err="1" smtClean="0"/>
              <a:t>civile</a:t>
            </a:r>
            <a:endParaRPr lang="de-CH" sz="1850" dirty="0" smtClean="0"/>
          </a:p>
          <a:p>
            <a:r>
              <a:rPr lang="de-CH" sz="1850" b="1" dirty="0" err="1" smtClean="0"/>
              <a:t>Autrice</a:t>
            </a:r>
            <a:r>
              <a:rPr lang="de-CH" sz="1850" dirty="0" smtClean="0"/>
              <a:t>: Jana Bucher</a:t>
            </a:r>
          </a:p>
          <a:p>
            <a:r>
              <a:rPr lang="de-CH" sz="1850" b="1" dirty="0" err="1" smtClean="0"/>
              <a:t>Titolo</a:t>
            </a:r>
            <a:r>
              <a:rPr lang="de-CH" sz="1850" b="1" dirty="0" smtClean="0"/>
              <a:t> della </a:t>
            </a:r>
            <a:r>
              <a:rPr lang="de-CH" sz="1850" b="1" dirty="0" err="1" smtClean="0"/>
              <a:t>rivista</a:t>
            </a:r>
            <a:r>
              <a:rPr lang="de-CH" sz="1850" dirty="0" smtClean="0"/>
              <a:t>: Bevölkerungsschutz. (Nummer 35)</a:t>
            </a:r>
          </a:p>
          <a:p>
            <a:r>
              <a:rPr lang="de-CH" sz="1850" b="1" dirty="0" err="1" smtClean="0"/>
              <a:t>Editore</a:t>
            </a:r>
            <a:r>
              <a:rPr lang="de-CH" sz="1850" dirty="0" smtClean="0"/>
              <a:t>: </a:t>
            </a:r>
            <a:r>
              <a:rPr lang="de-CH" sz="1850" dirty="0" err="1" smtClean="0"/>
              <a:t>Ufficio</a:t>
            </a:r>
            <a:r>
              <a:rPr lang="de-CH" sz="1850" dirty="0" smtClean="0"/>
              <a:t> </a:t>
            </a:r>
            <a:r>
              <a:rPr lang="de-CH" sz="1850" dirty="0" err="1" smtClean="0"/>
              <a:t>federale</a:t>
            </a:r>
            <a:r>
              <a:rPr lang="de-CH" sz="1850" dirty="0" smtClean="0"/>
              <a:t> della </a:t>
            </a:r>
            <a:r>
              <a:rPr lang="de-CH" sz="1850" dirty="0" err="1" smtClean="0"/>
              <a:t>protezione</a:t>
            </a:r>
            <a:r>
              <a:rPr lang="de-CH" sz="1850" dirty="0" smtClean="0"/>
              <a:t> della </a:t>
            </a:r>
            <a:r>
              <a:rPr lang="de-CH" sz="1850" dirty="0" err="1" smtClean="0"/>
              <a:t>popolazione</a:t>
            </a:r>
            <a:endParaRPr lang="de-CH" sz="1850" dirty="0" smtClean="0"/>
          </a:p>
          <a:p>
            <a:r>
              <a:rPr lang="de-CH" sz="1850" b="1" dirty="0" smtClean="0"/>
              <a:t>Data di </a:t>
            </a:r>
            <a:r>
              <a:rPr lang="de-CH" sz="1850" b="1" dirty="0" err="1" smtClean="0"/>
              <a:t>pubblicazione</a:t>
            </a:r>
            <a:r>
              <a:rPr lang="de-CH" sz="1850" dirty="0" smtClean="0"/>
              <a:t>: </a:t>
            </a:r>
            <a:r>
              <a:rPr lang="de-CH" sz="1850" dirty="0" err="1" smtClean="0"/>
              <a:t>marzo</a:t>
            </a:r>
            <a:r>
              <a:rPr lang="de-CH" sz="1850" dirty="0" smtClean="0"/>
              <a:t> 2020</a:t>
            </a:r>
          </a:p>
          <a:p>
            <a:r>
              <a:rPr lang="de-CH" sz="1850" b="1" dirty="0" smtClean="0"/>
              <a:t>Pagina: </a:t>
            </a:r>
            <a:r>
              <a:rPr lang="de-CH" sz="1850" dirty="0" smtClean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41173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_BABS_PST_A_JUNI_2007">
  <a:themeElements>
    <a:clrScheme name="MASTER_BABS_PST_A_JUNI_20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_BABS_PST_A_JUNI_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TER_BABS_PST_A_JUNI_20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D7FD9C1818A44A88B464B34A6C0620" ma:contentTypeVersion="0" ma:contentTypeDescription="Ein neues Dokument erstellen." ma:contentTypeScope="" ma:versionID="90b4fe966aa3cbac205b791a40ba208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4f5dc90cf06628c3b90945c8266c24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216EF10-1986-49B4-B89E-104A15577DF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136D99-F3C4-4C66-9078-E927A40454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BD004FC-9E0D-4B42-9A7F-3C32E450CD9C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Präsentation_de_10011371150</Template>
  <TotalTime>0</TotalTime>
  <Words>430</Words>
  <Application>Microsoft Office PowerPoint</Application>
  <PresentationFormat>Bildschirmpräsentation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Algerian</vt:lpstr>
      <vt:lpstr>Arial</vt:lpstr>
      <vt:lpstr>MASTER_BABS_PST_A_JUNI_2007</vt:lpstr>
      <vt:lpstr>Redazione del lavoro scritto</vt:lpstr>
      <vt:lpstr>Obiettivo</vt:lpstr>
      <vt:lpstr>Compito</vt:lpstr>
      <vt:lpstr>Citazioni 1: citazione diretta (letterale) da un testo scritto</vt:lpstr>
      <vt:lpstr>Citazione 2: citazione indiretta da un testo scritto</vt:lpstr>
      <vt:lpstr>Citazione 3: citazione indiretta da Internet</vt:lpstr>
      <vt:lpstr>Citazione 4: citazione diretta da articoli online</vt:lpstr>
    </vt:vector>
  </TitlesOfParts>
  <Company>FUB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Linder Jasmin BABS</dc:creator>
  <cp:lastModifiedBy>Bieri Markus BABS</cp:lastModifiedBy>
  <cp:revision>87</cp:revision>
  <cp:lastPrinted>2018-01-19T10:02:41Z</cp:lastPrinted>
  <dcterms:created xsi:type="dcterms:W3CDTF">2017-11-17T14:04:01Z</dcterms:created>
  <dcterms:modified xsi:type="dcterms:W3CDTF">2022-05-31T10:54:02Z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C2CCDB26-794E-48C8-A1B5-6A15CD45C5CA</vt:lpwstr>
  </property>
  <property fmtid="{D5CDD505-2E9C-101B-9397-08002B2CF9AE}" pid="3" name="ArticulatePath">
    <vt:lpwstr>Presentation2</vt:lpwstr>
  </property>
  <property fmtid="{D5CDD505-2E9C-101B-9397-08002B2CF9AE}" pid="4" name="ContentTypeId">
    <vt:lpwstr>0x010100FAD7FD9C1818A44A88B464B34A6C0620</vt:lpwstr>
  </property>
</Properties>
</file>